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2/26/2025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88125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2/26/2025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3071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2/26/2025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25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2/26/2025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5680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2/26/2025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35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2/26/2025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9034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2/26/2025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9334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2/26/2025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8312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2/26/2025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8452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2/26/2025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3095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2/26/2025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00966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2/26/2025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0582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a:extLst>
              <a:ext uri="{FF2B5EF4-FFF2-40B4-BE49-F238E27FC236}">
                <a16:creationId xmlns:a16="http://schemas.microsoft.com/office/drawing/2014/main" id="{973561B3-37E8-F81B-8EAA-5BE6BBA8CC1F}"/>
              </a:ext>
            </a:extLst>
          </p:cNvPr>
          <p:cNvPicPr>
            <a:picLocks noChangeAspect="1"/>
          </p:cNvPicPr>
          <p:nvPr/>
        </p:nvPicPr>
        <p:blipFill>
          <a:blip r:embed="rId2"/>
          <a:srcRect t="25000"/>
          <a:stretch/>
        </p:blipFill>
        <p:spPr>
          <a:xfrm>
            <a:off x="-6142" y="0"/>
            <a:ext cx="12192000" cy="6857990"/>
          </a:xfrm>
          <a:prstGeom prst="rect">
            <a:avLst/>
          </a:prstGeom>
        </p:spPr>
      </p:pic>
      <p:sp>
        <p:nvSpPr>
          <p:cNvPr id="11" name="Rectangle 10">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600" y="1066800"/>
            <a:ext cx="4681728" cy="4724400"/>
          </a:xfrm>
          <a:prstGeom prst="rect">
            <a:avLst/>
          </a:prstGeom>
          <a:solidFill>
            <a:schemeClr val="bg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cxnSp>
        <p:nvCxnSpPr>
          <p:cNvPr id="13" name="Straight Connector 12">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619035" y="3435440"/>
            <a:ext cx="0" cy="4690872"/>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11" descr="A group of people posing for a photo">
            <a:extLst>
              <a:ext uri="{FF2B5EF4-FFF2-40B4-BE49-F238E27FC236}">
                <a16:creationId xmlns:a16="http://schemas.microsoft.com/office/drawing/2014/main" id="{FC75F738-0718-DFE2-EE24-74B6BA19C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77123"/>
            <a:ext cx="12185857" cy="5780878"/>
          </a:xfrm>
          <a:prstGeom prst="rect">
            <a:avLst/>
          </a:prstGeom>
        </p:spPr>
      </p:pic>
      <p:sp>
        <p:nvSpPr>
          <p:cNvPr id="2" name="Title 1">
            <a:extLst>
              <a:ext uri="{FF2B5EF4-FFF2-40B4-BE49-F238E27FC236}">
                <a16:creationId xmlns:a16="http://schemas.microsoft.com/office/drawing/2014/main" id="{185BEA59-0BD0-2919-952B-16DA9C1D0091}"/>
              </a:ext>
            </a:extLst>
          </p:cNvPr>
          <p:cNvSpPr>
            <a:spLocks noGrp="1"/>
          </p:cNvSpPr>
          <p:nvPr>
            <p:ph type="ctrTitle"/>
          </p:nvPr>
        </p:nvSpPr>
        <p:spPr>
          <a:xfrm>
            <a:off x="233672" y="-10"/>
            <a:ext cx="11819492" cy="1251868"/>
          </a:xfrm>
        </p:spPr>
        <p:txBody>
          <a:bodyPr anchor="t">
            <a:normAutofit fontScale="90000"/>
          </a:bodyPr>
          <a:lstStyle/>
          <a:p>
            <a:pPr algn="ctr"/>
            <a:r>
              <a:rPr lang="en-US" sz="8000" dirty="0">
                <a:solidFill>
                  <a:srgbClr val="FF0000"/>
                </a:solidFill>
              </a:rPr>
              <a:t>CAPITOL HILL DAY 2025</a:t>
            </a:r>
          </a:p>
        </p:txBody>
      </p:sp>
    </p:spTree>
    <p:extLst>
      <p:ext uri="{BB962C8B-B14F-4D97-AF65-F5344CB8AC3E}">
        <p14:creationId xmlns:p14="http://schemas.microsoft.com/office/powerpoint/2010/main" val="4232475921"/>
      </p:ext>
    </p:extLst>
  </p:cSld>
  <p:clrMapOvr>
    <a:overrideClrMapping bg1="dk1" tx1="lt1" bg2="dk2" tx2="lt2" accent1="accent1" accent2="accent2" accent3="accent3" accent4="accent4" accent5="accent5" accent6="accent6" hlink="hlink" folHlink="folHlink"/>
  </p:clrMapOvr>
  <p:transition spd="slow" advTm="5744">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D00A-F296-0FDA-706E-CA38B7984F2F}"/>
              </a:ext>
            </a:extLst>
          </p:cNvPr>
          <p:cNvSpPr>
            <a:spLocks noGrp="1"/>
          </p:cNvSpPr>
          <p:nvPr>
            <p:ph type="title"/>
          </p:nvPr>
        </p:nvSpPr>
        <p:spPr>
          <a:xfrm>
            <a:off x="7064828" y="206829"/>
            <a:ext cx="4945151" cy="6520541"/>
          </a:xfrm>
        </p:spPr>
        <p:txBody>
          <a:bodyPr>
            <a:normAutofit/>
          </a:bodyPr>
          <a:lstStyle/>
          <a:p>
            <a:r>
              <a:rPr lang="en-US" sz="6600" dirty="0">
                <a:solidFill>
                  <a:schemeClr val="accent6">
                    <a:lumMod val="75000"/>
                  </a:schemeClr>
                </a:solidFill>
              </a:rPr>
              <a:t>Capital Hill Day with Lt. Governor with kids from San Juan County </a:t>
            </a:r>
          </a:p>
        </p:txBody>
      </p:sp>
      <p:pic>
        <p:nvPicPr>
          <p:cNvPr id="25" name="Content Placeholder 24" descr="A group of people posing for a photo">
            <a:extLst>
              <a:ext uri="{FF2B5EF4-FFF2-40B4-BE49-F238E27FC236}">
                <a16:creationId xmlns:a16="http://schemas.microsoft.com/office/drawing/2014/main" id="{16D3B9E5-12CA-25A9-01BD-FC15E3EF0A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6923313" cy="6857999"/>
          </a:xfrm>
        </p:spPr>
      </p:pic>
    </p:spTree>
    <p:extLst>
      <p:ext uri="{BB962C8B-B14F-4D97-AF65-F5344CB8AC3E}">
        <p14:creationId xmlns:p14="http://schemas.microsoft.com/office/powerpoint/2010/main" val="4276477464"/>
      </p:ext>
    </p:extLst>
  </p:cSld>
  <p:clrMapOvr>
    <a:masterClrMapping/>
  </p:clrMapOvr>
  <mc:AlternateContent xmlns:mc="http://schemas.openxmlformats.org/markup-compatibility/2006">
    <mc:Choice xmlns:p14="http://schemas.microsoft.com/office/powerpoint/2010/main" Requires="p14">
      <p:transition spd="slow" p14:dur="1500" advTm="4377">
        <p:split orient="vert"/>
      </p:transition>
    </mc:Choice>
    <mc:Fallback>
      <p:transition spd="slow" advTm="4377">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5" name="Content Placeholder 4" descr="A group of people posing for a photo in front of a stone building&#10;&#10;AI-generated content may be incorrect.">
            <a:extLst>
              <a:ext uri="{FF2B5EF4-FFF2-40B4-BE49-F238E27FC236}">
                <a16:creationId xmlns:a16="http://schemas.microsoft.com/office/drawing/2014/main" id="{B2EE1C8C-7BDD-D825-A9F9-02E1A07CA7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967" b="3033"/>
          <a:stretch/>
        </p:blipFill>
        <p:spPr>
          <a:xfrm>
            <a:off x="20" y="10"/>
            <a:ext cx="12191979" cy="6857990"/>
          </a:xfrm>
          <a:prstGeom prst="rect">
            <a:avLst/>
          </a:prstGeom>
        </p:spPr>
      </p:pic>
      <p:sp>
        <p:nvSpPr>
          <p:cNvPr id="14" name="Rectangle 13">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05856"/>
            <a:ext cx="12192001" cy="115214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426DEB5-9F28-04C5-34FA-8EBF4C3836A7}"/>
              </a:ext>
            </a:extLst>
          </p:cNvPr>
          <p:cNvSpPr>
            <a:spLocks noGrp="1"/>
          </p:cNvSpPr>
          <p:nvPr>
            <p:ph type="title"/>
          </p:nvPr>
        </p:nvSpPr>
        <p:spPr>
          <a:xfrm>
            <a:off x="356614" y="5863030"/>
            <a:ext cx="11378185" cy="870008"/>
          </a:xfrm>
        </p:spPr>
        <p:txBody>
          <a:bodyPr vert="horz" lIns="91440" tIns="45720" rIns="91440" bIns="45720" rtlCol="0" anchor="ctr">
            <a:noAutofit/>
          </a:bodyPr>
          <a:lstStyle/>
          <a:p>
            <a:pPr algn="ctr"/>
            <a:r>
              <a:rPr lang="en-US" sz="6000" dirty="0">
                <a:solidFill>
                  <a:schemeClr val="accent5">
                    <a:lumMod val="75000"/>
                  </a:schemeClr>
                </a:solidFill>
              </a:rPr>
              <a:t>Outside of the Capital </a:t>
            </a:r>
            <a:endParaRPr lang="en-US" sz="6000" b="1" kern="1200" dirty="0">
              <a:solidFill>
                <a:schemeClr val="accent5">
                  <a:lumMod val="75000"/>
                </a:schemeClr>
              </a:solidFill>
              <a:latin typeface="+mj-lt"/>
              <a:ea typeface="+mj-ea"/>
              <a:cs typeface="+mj-cs"/>
            </a:endParaRPr>
          </a:p>
        </p:txBody>
      </p:sp>
      <p:cxnSp>
        <p:nvCxnSpPr>
          <p:cNvPr id="16" name="Straight Connector 15">
            <a:extLst>
              <a:ext uri="{FF2B5EF4-FFF2-40B4-BE49-F238E27FC236}">
                <a16:creationId xmlns:a16="http://schemas.microsoft.com/office/drawing/2014/main" id="{7A0A4642-D29D-0121-4C05-5A5559BC5F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6281928"/>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018510"/>
      </p:ext>
    </p:extLst>
  </p:cSld>
  <p:clrMapOvr>
    <a:masterClrMapping/>
  </p:clrMapOvr>
  <p:transition spd="slow" advTm="522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Picture 16" descr="A person holding a box of food&#10;&#10;AI-generated content may be incorrect.">
            <a:extLst>
              <a:ext uri="{FF2B5EF4-FFF2-40B4-BE49-F238E27FC236}">
                <a16:creationId xmlns:a16="http://schemas.microsoft.com/office/drawing/2014/main" id="{C1BB2958-1AD0-374D-14F0-71B1D4304999}"/>
              </a:ext>
            </a:extLst>
          </p:cNvPr>
          <p:cNvPicPr>
            <a:picLocks noChangeAspect="1"/>
          </p:cNvPicPr>
          <p:nvPr/>
        </p:nvPicPr>
        <p:blipFill>
          <a:blip r:embed="rId2">
            <a:extLst>
              <a:ext uri="{28A0092B-C50C-407E-A947-70E740481C1C}">
                <a14:useLocalDpi xmlns:a14="http://schemas.microsoft.com/office/drawing/2010/main" val="0"/>
              </a:ext>
            </a:extLst>
          </a:blip>
          <a:srcRect t="12410" r="-2" b="9741"/>
          <a:stretch/>
        </p:blipFill>
        <p:spPr>
          <a:xfrm rot="5400000">
            <a:off x="-1160931" y="1524195"/>
            <a:ext cx="6524936" cy="3809612"/>
          </a:xfrm>
          <a:prstGeom prst="rect">
            <a:avLst/>
          </a:prstGeom>
        </p:spPr>
      </p:pic>
      <p:pic>
        <p:nvPicPr>
          <p:cNvPr id="9" name="Content Placeholder 8" descr="A group of people in a room">
            <a:extLst>
              <a:ext uri="{FF2B5EF4-FFF2-40B4-BE49-F238E27FC236}">
                <a16:creationId xmlns:a16="http://schemas.microsoft.com/office/drawing/2014/main" id="{2A03B45B-EC00-05C3-9C6C-D9083CC0E87D}"/>
              </a:ext>
            </a:extLst>
          </p:cNvPr>
          <p:cNvPicPr>
            <a:picLocks noChangeAspect="1"/>
          </p:cNvPicPr>
          <p:nvPr/>
        </p:nvPicPr>
        <p:blipFill>
          <a:blip r:embed="rId3">
            <a:extLst>
              <a:ext uri="{28A0092B-C50C-407E-A947-70E740481C1C}">
                <a14:useLocalDpi xmlns:a14="http://schemas.microsoft.com/office/drawing/2010/main" val="0"/>
              </a:ext>
            </a:extLst>
          </a:blip>
          <a:srcRect l="21870" r="34479" b="1"/>
          <a:stretch/>
        </p:blipFill>
        <p:spPr>
          <a:xfrm>
            <a:off x="4196497" y="166533"/>
            <a:ext cx="3797618" cy="6524936"/>
          </a:xfrm>
          <a:prstGeom prst="rect">
            <a:avLst/>
          </a:prstGeom>
        </p:spPr>
      </p:pic>
      <p:pic>
        <p:nvPicPr>
          <p:cNvPr id="5" name="Content Placeholder 4" descr="A group of people sitting around a table">
            <a:extLst>
              <a:ext uri="{FF2B5EF4-FFF2-40B4-BE49-F238E27FC236}">
                <a16:creationId xmlns:a16="http://schemas.microsoft.com/office/drawing/2014/main" id="{09A4C77E-5FDC-0782-AFBB-3782C38D7A8A}"/>
              </a:ext>
            </a:extLst>
          </p:cNvPr>
          <p:cNvPicPr>
            <a:picLocks noChangeAspect="1"/>
          </p:cNvPicPr>
          <p:nvPr/>
        </p:nvPicPr>
        <p:blipFill>
          <a:blip r:embed="rId4">
            <a:extLst>
              <a:ext uri="{28A0092B-C50C-407E-A947-70E740481C1C}">
                <a14:useLocalDpi xmlns:a14="http://schemas.microsoft.com/office/drawing/2010/main" val="0"/>
              </a:ext>
            </a:extLst>
          </a:blip>
          <a:srcRect l="9287" r="5" b="5"/>
          <a:stretch/>
        </p:blipFill>
        <p:spPr>
          <a:xfrm>
            <a:off x="8183346" y="166533"/>
            <a:ext cx="3822808" cy="3160653"/>
          </a:xfrm>
          <a:prstGeom prst="rect">
            <a:avLst/>
          </a:prstGeom>
        </p:spPr>
      </p:pic>
      <p:pic>
        <p:nvPicPr>
          <p:cNvPr id="7" name="Picture 6" descr="A group of people standing in front of a building&#10;&#10;AI-generated content may be incorrect.">
            <a:extLst>
              <a:ext uri="{FF2B5EF4-FFF2-40B4-BE49-F238E27FC236}">
                <a16:creationId xmlns:a16="http://schemas.microsoft.com/office/drawing/2014/main" id="{30151D9D-8F5D-F87F-4D6D-8E1BAB9F6718}"/>
              </a:ext>
            </a:extLst>
          </p:cNvPr>
          <p:cNvPicPr>
            <a:picLocks noChangeAspect="1"/>
          </p:cNvPicPr>
          <p:nvPr/>
        </p:nvPicPr>
        <p:blipFill>
          <a:blip r:embed="rId5">
            <a:extLst>
              <a:ext uri="{28A0092B-C50C-407E-A947-70E740481C1C}">
                <a14:useLocalDpi xmlns:a14="http://schemas.microsoft.com/office/drawing/2010/main" val="0"/>
              </a:ext>
            </a:extLst>
          </a:blip>
          <a:srcRect l="479" r="9497" b="2"/>
          <a:stretch/>
        </p:blipFill>
        <p:spPr>
          <a:xfrm>
            <a:off x="8183346" y="3506741"/>
            <a:ext cx="3822808" cy="3184727"/>
          </a:xfrm>
          <a:prstGeom prst="rect">
            <a:avLst/>
          </a:prstGeom>
        </p:spPr>
      </p:pic>
    </p:spTree>
    <p:extLst>
      <p:ext uri="{BB962C8B-B14F-4D97-AF65-F5344CB8AC3E}">
        <p14:creationId xmlns:p14="http://schemas.microsoft.com/office/powerpoint/2010/main" val="6698902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425">
        <p159:morph option="byObject"/>
      </p:transition>
    </mc:Choice>
    <mc:Fallback>
      <p:transition spd="slow" advTm="3425">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44" name="Rectangle 4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8313D0-29E5-7E46-1051-69E936C67F08}"/>
              </a:ext>
            </a:extLst>
          </p:cNvPr>
          <p:cNvSpPr>
            <a:spLocks noGrp="1"/>
          </p:cNvSpPr>
          <p:nvPr>
            <p:ph type="title"/>
          </p:nvPr>
        </p:nvSpPr>
        <p:spPr>
          <a:xfrm>
            <a:off x="1336010" y="4572426"/>
            <a:ext cx="9549183" cy="1589730"/>
          </a:xfrm>
        </p:spPr>
        <p:txBody>
          <a:bodyPr vert="horz" lIns="91440" tIns="45720" rIns="91440" bIns="45720" rtlCol="0" anchor="b">
            <a:normAutofit/>
          </a:bodyPr>
          <a:lstStyle/>
          <a:p>
            <a:pPr algn="ctr"/>
            <a:r>
              <a:rPr lang="en-US" sz="4400" dirty="0"/>
              <a:t>San Juan Youth Meeting with Silvia Stubbs</a:t>
            </a:r>
          </a:p>
        </p:txBody>
      </p:sp>
      <p:pic>
        <p:nvPicPr>
          <p:cNvPr id="11" name="Picture 10" descr="A group of people sitting around a table">
            <a:extLst>
              <a:ext uri="{FF2B5EF4-FFF2-40B4-BE49-F238E27FC236}">
                <a16:creationId xmlns:a16="http://schemas.microsoft.com/office/drawing/2014/main" id="{18EE239E-B6C1-51F6-CA5A-F42FF53F5AE4}"/>
              </a:ext>
            </a:extLst>
          </p:cNvPr>
          <p:cNvPicPr>
            <a:picLocks noChangeAspect="1"/>
          </p:cNvPicPr>
          <p:nvPr/>
        </p:nvPicPr>
        <p:blipFill>
          <a:blip r:embed="rId2">
            <a:extLst>
              <a:ext uri="{28A0092B-C50C-407E-A947-70E740481C1C}">
                <a14:useLocalDpi xmlns:a14="http://schemas.microsoft.com/office/drawing/2010/main" val="0"/>
              </a:ext>
            </a:extLst>
          </a:blip>
          <a:srcRect l="13307" r="15607" b="1"/>
          <a:stretch/>
        </p:blipFill>
        <p:spPr>
          <a:xfrm>
            <a:off x="9109325" y="329150"/>
            <a:ext cx="1846321" cy="1947958"/>
          </a:xfrm>
          <a:prstGeom prst="rect">
            <a:avLst/>
          </a:prstGeom>
        </p:spPr>
      </p:pic>
      <p:pic>
        <p:nvPicPr>
          <p:cNvPr id="17" name="Picture 16" descr="A group of people standing in a building&#10;&#10;AI-generated content may be incorrect.">
            <a:extLst>
              <a:ext uri="{FF2B5EF4-FFF2-40B4-BE49-F238E27FC236}">
                <a16:creationId xmlns:a16="http://schemas.microsoft.com/office/drawing/2014/main" id="{64962FE9-06A7-60D2-A675-5635F0CFD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3847" y="2375310"/>
            <a:ext cx="2597277" cy="1947958"/>
          </a:xfrm>
          <a:prstGeom prst="rect">
            <a:avLst/>
          </a:prstGeom>
        </p:spPr>
      </p:pic>
      <p:pic>
        <p:nvPicPr>
          <p:cNvPr id="13" name="Content Placeholder 12" descr="A group of people sitting at a table">
            <a:extLst>
              <a:ext uri="{FF2B5EF4-FFF2-40B4-BE49-F238E27FC236}">
                <a16:creationId xmlns:a16="http://schemas.microsoft.com/office/drawing/2014/main" id="{D4F445F9-A1D4-5CB4-E2E3-ADF649C3BD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07548" y="695844"/>
            <a:ext cx="4330930" cy="3248197"/>
          </a:xfrm>
          <a:prstGeom prst="rect">
            <a:avLst/>
          </a:prstGeom>
        </p:spPr>
      </p:pic>
      <p:pic>
        <p:nvPicPr>
          <p:cNvPr id="9" name="Picture 8" descr="A group of people standing in a line&#10;&#10;AI-generated content may be incorrect.">
            <a:extLst>
              <a:ext uri="{FF2B5EF4-FFF2-40B4-BE49-F238E27FC236}">
                <a16:creationId xmlns:a16="http://schemas.microsoft.com/office/drawing/2014/main" id="{E93429C7-AEFC-0DCD-61A2-50832764DA32}"/>
              </a:ext>
            </a:extLst>
          </p:cNvPr>
          <p:cNvPicPr>
            <a:picLocks noChangeAspect="1"/>
          </p:cNvPicPr>
          <p:nvPr/>
        </p:nvPicPr>
        <p:blipFill>
          <a:blip r:embed="rId5">
            <a:extLst>
              <a:ext uri="{28A0092B-C50C-407E-A947-70E740481C1C}">
                <a14:useLocalDpi xmlns:a14="http://schemas.microsoft.com/office/drawing/2010/main" val="0"/>
              </a:ext>
            </a:extLst>
          </a:blip>
          <a:srcRect t="20366" r="-2" b="9429"/>
          <a:stretch/>
        </p:blipFill>
        <p:spPr>
          <a:xfrm>
            <a:off x="426669" y="2449607"/>
            <a:ext cx="3373658" cy="1776321"/>
          </a:xfrm>
          <a:prstGeom prst="rect">
            <a:avLst/>
          </a:prstGeom>
        </p:spPr>
      </p:pic>
      <p:pic>
        <p:nvPicPr>
          <p:cNvPr id="5" name="Content Placeholder 4" descr="A group of people in a building&#10;&#10;AI-generated content may be incorrect.">
            <a:extLst>
              <a:ext uri="{FF2B5EF4-FFF2-40B4-BE49-F238E27FC236}">
                <a16:creationId xmlns:a16="http://schemas.microsoft.com/office/drawing/2014/main" id="{84D3E0C2-409A-2DBA-04FA-D4F79F1845FE}"/>
              </a:ext>
            </a:extLst>
          </p:cNvPr>
          <p:cNvPicPr>
            <a:picLocks noChangeAspect="1"/>
          </p:cNvPicPr>
          <p:nvPr/>
        </p:nvPicPr>
        <p:blipFill>
          <a:blip r:embed="rId6">
            <a:extLst>
              <a:ext uri="{28A0092B-C50C-407E-A947-70E740481C1C}">
                <a14:useLocalDpi xmlns:a14="http://schemas.microsoft.com/office/drawing/2010/main" val="0"/>
              </a:ext>
            </a:extLst>
          </a:blip>
          <a:srcRect l="17133" r="11782" b="1"/>
          <a:stretch/>
        </p:blipFill>
        <p:spPr>
          <a:xfrm>
            <a:off x="1190350" y="317629"/>
            <a:ext cx="1846293" cy="1947958"/>
          </a:xfrm>
          <a:prstGeom prst="rect">
            <a:avLst/>
          </a:prstGeom>
        </p:spPr>
      </p:pic>
      <p:cxnSp>
        <p:nvCxnSpPr>
          <p:cNvPr id="46" name="Straight Connector 45">
            <a:extLst>
              <a:ext uri="{FF2B5EF4-FFF2-40B4-BE49-F238E27FC236}">
                <a16:creationId xmlns:a16="http://schemas.microsoft.com/office/drawing/2014/main" id="{84EE7F79-08E8-405E-9B6D-B1560F3484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4218" y="6272784"/>
            <a:ext cx="10204704"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93658"/>
      </p:ext>
    </p:extLst>
  </p:cSld>
  <p:clrMapOvr>
    <a:masterClrMapping/>
  </p:clrMapOvr>
  <mc:AlternateContent xmlns:mc="http://schemas.openxmlformats.org/markup-compatibility/2006">
    <mc:Choice xmlns:p14="http://schemas.microsoft.com/office/powerpoint/2010/main" Requires="p14">
      <p:transition spd="slow" p14:dur="1250" advTm="3017">
        <p14:switch dir="r"/>
      </p:transition>
    </mc:Choice>
    <mc:Fallback>
      <p:transition spd="slow" advTm="301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CF306-F6DE-33D0-FA41-01380203422D}"/>
              </a:ext>
            </a:extLst>
          </p:cNvPr>
          <p:cNvSpPr>
            <a:spLocks noGrp="1"/>
          </p:cNvSpPr>
          <p:nvPr>
            <p:ph type="title"/>
          </p:nvPr>
        </p:nvSpPr>
        <p:spPr>
          <a:xfrm>
            <a:off x="912627" y="3974283"/>
            <a:ext cx="9895367" cy="1852715"/>
          </a:xfrm>
        </p:spPr>
        <p:txBody>
          <a:bodyPr vert="horz" lIns="91440" tIns="45720" rIns="91440" bIns="45720" rtlCol="0" anchor="b">
            <a:normAutofit/>
          </a:bodyPr>
          <a:lstStyle/>
          <a:p>
            <a:pPr algn="ctr"/>
            <a:r>
              <a:rPr lang="en-US" sz="4800" dirty="0">
                <a:solidFill>
                  <a:srgbClr val="00B0F0"/>
                </a:solidFill>
              </a:rPr>
              <a:t>Meeting with House of Representative Logan Monson</a:t>
            </a:r>
          </a:p>
        </p:txBody>
      </p:sp>
      <p:pic>
        <p:nvPicPr>
          <p:cNvPr id="9" name="Content Placeholder 8" descr="A group of people walking in a building&#10;&#10;AI-generated content may be incorrect.">
            <a:extLst>
              <a:ext uri="{FF2B5EF4-FFF2-40B4-BE49-F238E27FC236}">
                <a16:creationId xmlns:a16="http://schemas.microsoft.com/office/drawing/2014/main" id="{0DAD9982-8CBD-5152-17FB-556DA5025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627" y="1030606"/>
            <a:ext cx="3372403" cy="2529302"/>
          </a:xfrm>
          <a:prstGeom prst="rect">
            <a:avLst/>
          </a:prstGeom>
        </p:spPr>
      </p:pic>
      <p:pic>
        <p:nvPicPr>
          <p:cNvPr id="13" name="Picture 12" descr="A group of people in a room&#10;&#10;AI-generated content may be incorrect.">
            <a:extLst>
              <a:ext uri="{FF2B5EF4-FFF2-40B4-BE49-F238E27FC236}">
                <a16:creationId xmlns:a16="http://schemas.microsoft.com/office/drawing/2014/main" id="{B0D197C0-61DB-1FF7-23F2-016D4C795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617" y="1039314"/>
            <a:ext cx="3372403" cy="2529302"/>
          </a:xfrm>
          <a:prstGeom prst="rect">
            <a:avLst/>
          </a:prstGeom>
        </p:spPr>
      </p:pic>
      <p:pic>
        <p:nvPicPr>
          <p:cNvPr id="11" name="Picture 10" descr="A person and person standing in a courtroom&#10;&#10;AI-generated content may be incorrect.">
            <a:extLst>
              <a:ext uri="{FF2B5EF4-FFF2-40B4-BE49-F238E27FC236}">
                <a16:creationId xmlns:a16="http://schemas.microsoft.com/office/drawing/2014/main" id="{869FF86A-492A-86A8-2448-C070FC5BE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606" y="1030606"/>
            <a:ext cx="3372403" cy="2529302"/>
          </a:xfrm>
          <a:prstGeom prst="rect">
            <a:avLst/>
          </a:prstGeom>
        </p:spPr>
      </p:pic>
    </p:spTree>
    <p:extLst>
      <p:ext uri="{BB962C8B-B14F-4D97-AF65-F5344CB8AC3E}">
        <p14:creationId xmlns:p14="http://schemas.microsoft.com/office/powerpoint/2010/main" val="3817997524"/>
      </p:ext>
    </p:extLst>
  </p:cSld>
  <p:clrMapOvr>
    <a:masterClrMapping/>
  </p:clrMapOvr>
  <mc:AlternateContent xmlns:mc="http://schemas.openxmlformats.org/markup-compatibility/2006">
    <mc:Choice xmlns:p14="http://schemas.microsoft.com/office/powerpoint/2010/main" Requires="p14">
      <p:transition spd="slow" p14:dur="1200" advTm="4757">
        <p14:prism/>
      </p:transition>
    </mc:Choice>
    <mc:Fallback>
      <p:transition spd="slow" advTm="475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at desks&#10;&#10;AI-generated content may be incorrect.">
            <a:extLst>
              <a:ext uri="{FF2B5EF4-FFF2-40B4-BE49-F238E27FC236}">
                <a16:creationId xmlns:a16="http://schemas.microsoft.com/office/drawing/2014/main" id="{DC7BAC97-DBCA-3DC7-4735-E9D2E8B39F76}"/>
              </a:ext>
            </a:extLst>
          </p:cNvPr>
          <p:cNvPicPr>
            <a:picLocks noChangeAspect="1"/>
          </p:cNvPicPr>
          <p:nvPr/>
        </p:nvPicPr>
        <p:blipFill>
          <a:blip r:embed="rId2">
            <a:extLst>
              <a:ext uri="{28A0092B-C50C-407E-A947-70E740481C1C}">
                <a14:useLocalDpi xmlns:a14="http://schemas.microsoft.com/office/drawing/2010/main" val="0"/>
              </a:ext>
            </a:extLst>
          </a:blip>
          <a:srcRect r="21020" b="-2"/>
          <a:stretch/>
        </p:blipFill>
        <p:spPr>
          <a:xfrm rot="5400000">
            <a:off x="-82007" y="86360"/>
            <a:ext cx="3429000" cy="3256277"/>
          </a:xfrm>
          <a:prstGeom prst="rect">
            <a:avLst/>
          </a:prstGeom>
        </p:spPr>
      </p:pic>
      <p:pic>
        <p:nvPicPr>
          <p:cNvPr id="7" name="Picture 6" descr="A group of people sitting in a room&#10;&#10;AI-generated content may be incorrect.">
            <a:extLst>
              <a:ext uri="{FF2B5EF4-FFF2-40B4-BE49-F238E27FC236}">
                <a16:creationId xmlns:a16="http://schemas.microsoft.com/office/drawing/2014/main" id="{26A753CE-BB21-8FF3-9C44-CE129D724635}"/>
              </a:ext>
            </a:extLst>
          </p:cNvPr>
          <p:cNvPicPr>
            <a:picLocks noChangeAspect="1"/>
          </p:cNvPicPr>
          <p:nvPr/>
        </p:nvPicPr>
        <p:blipFill>
          <a:blip r:embed="rId3">
            <a:extLst>
              <a:ext uri="{28A0092B-C50C-407E-A947-70E740481C1C}">
                <a14:useLocalDpi xmlns:a14="http://schemas.microsoft.com/office/drawing/2010/main" val="0"/>
              </a:ext>
            </a:extLst>
          </a:blip>
          <a:srcRect r="21020" b="-2"/>
          <a:stretch/>
        </p:blipFill>
        <p:spPr>
          <a:xfrm rot="5400000">
            <a:off x="3174263" y="3515361"/>
            <a:ext cx="3429000" cy="3256278"/>
          </a:xfrm>
          <a:prstGeom prst="rect">
            <a:avLst/>
          </a:prstGeom>
        </p:spPr>
      </p:pic>
      <p:pic>
        <p:nvPicPr>
          <p:cNvPr id="11" name="Picture 10" descr="A person sitting at a desk with his legs crossed">
            <a:extLst>
              <a:ext uri="{FF2B5EF4-FFF2-40B4-BE49-F238E27FC236}">
                <a16:creationId xmlns:a16="http://schemas.microsoft.com/office/drawing/2014/main" id="{78FED344-3CEE-3C83-4A4F-117C7319AE9B}"/>
              </a:ext>
            </a:extLst>
          </p:cNvPr>
          <p:cNvPicPr>
            <a:picLocks noChangeAspect="1"/>
          </p:cNvPicPr>
          <p:nvPr/>
        </p:nvPicPr>
        <p:blipFill>
          <a:blip r:embed="rId4">
            <a:extLst>
              <a:ext uri="{28A0092B-C50C-407E-A947-70E740481C1C}">
                <a14:useLocalDpi xmlns:a14="http://schemas.microsoft.com/office/drawing/2010/main" val="0"/>
              </a:ext>
            </a:extLst>
          </a:blip>
          <a:srcRect r="21020" b="-2"/>
          <a:stretch/>
        </p:blipFill>
        <p:spPr>
          <a:xfrm rot="5400000">
            <a:off x="3174269" y="86362"/>
            <a:ext cx="3429000" cy="3256277"/>
          </a:xfrm>
          <a:prstGeom prst="rect">
            <a:avLst/>
          </a:prstGeom>
        </p:spPr>
      </p:pic>
      <p:pic>
        <p:nvPicPr>
          <p:cNvPr id="9" name="Picture 8" descr="Two men sitting in chairs&#10;&#10;AI-generated content may be incorrect.">
            <a:extLst>
              <a:ext uri="{FF2B5EF4-FFF2-40B4-BE49-F238E27FC236}">
                <a16:creationId xmlns:a16="http://schemas.microsoft.com/office/drawing/2014/main" id="{39309E65-C015-B357-7607-4CD519DD9E22}"/>
              </a:ext>
            </a:extLst>
          </p:cNvPr>
          <p:cNvPicPr>
            <a:picLocks noChangeAspect="1"/>
          </p:cNvPicPr>
          <p:nvPr/>
        </p:nvPicPr>
        <p:blipFill>
          <a:blip r:embed="rId5">
            <a:extLst>
              <a:ext uri="{28A0092B-C50C-407E-A947-70E740481C1C}">
                <a14:useLocalDpi xmlns:a14="http://schemas.microsoft.com/office/drawing/2010/main" val="0"/>
              </a:ext>
            </a:extLst>
          </a:blip>
          <a:srcRect l="12770" r="11263" b="3"/>
          <a:stretch/>
        </p:blipFill>
        <p:spPr>
          <a:xfrm>
            <a:off x="4355" y="3428999"/>
            <a:ext cx="3256277" cy="3429000"/>
          </a:xfrm>
          <a:prstGeom prst="rect">
            <a:avLst/>
          </a:prstGeom>
        </p:spPr>
      </p:pic>
      <p:sp>
        <p:nvSpPr>
          <p:cNvPr id="15" name="Content Placeholder 14">
            <a:extLst>
              <a:ext uri="{FF2B5EF4-FFF2-40B4-BE49-F238E27FC236}">
                <a16:creationId xmlns:a16="http://schemas.microsoft.com/office/drawing/2014/main" id="{B9C7FAB2-BB41-382E-D850-81890802D079}"/>
              </a:ext>
            </a:extLst>
          </p:cNvPr>
          <p:cNvSpPr>
            <a:spLocks noGrp="1"/>
          </p:cNvSpPr>
          <p:nvPr>
            <p:ph idx="1"/>
          </p:nvPr>
        </p:nvSpPr>
        <p:spPr>
          <a:xfrm>
            <a:off x="7380513" y="1132118"/>
            <a:ext cx="4150495" cy="5165800"/>
          </a:xfrm>
        </p:spPr>
        <p:txBody>
          <a:bodyPr>
            <a:normAutofit/>
          </a:bodyPr>
          <a:lstStyle/>
          <a:p>
            <a:r>
              <a:rPr lang="en-US" sz="3200" dirty="0">
                <a:solidFill>
                  <a:srgbClr val="FF0000"/>
                </a:solidFill>
              </a:rPr>
              <a:t>San Juan Youth Coalition member Noah sitting with House Representative Logan Monson during the House Meeting.</a:t>
            </a:r>
          </a:p>
        </p:txBody>
      </p:sp>
      <p:cxnSp>
        <p:nvCxnSpPr>
          <p:cNvPr id="20" name="Straight Connector 19">
            <a:extLst>
              <a:ext uri="{FF2B5EF4-FFF2-40B4-BE49-F238E27FC236}">
                <a16:creationId xmlns:a16="http://schemas.microsoft.com/office/drawing/2014/main" id="{5F36BA04-2CA4-4727-91BA-40C378D140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6715"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082011"/>
      </p:ext>
    </p:extLst>
  </p:cSld>
  <p:clrMapOvr>
    <a:masterClrMapping/>
  </p:clrMapOvr>
  <p:transition spd="slow" advTm="4276">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8936E3-5F41-0D14-4A26-5598C661CD21}"/>
              </a:ext>
            </a:extLst>
          </p:cNvPr>
          <p:cNvSpPr>
            <a:spLocks noGrp="1"/>
          </p:cNvSpPr>
          <p:nvPr>
            <p:ph idx="1"/>
          </p:nvPr>
        </p:nvSpPr>
        <p:spPr>
          <a:xfrm>
            <a:off x="640080" y="1110342"/>
            <a:ext cx="10890928" cy="5089289"/>
          </a:xfrm>
        </p:spPr>
        <p:txBody>
          <a:bodyPr/>
          <a:lstStyle/>
          <a:p>
            <a:r>
              <a:rPr lang="en-US" b="1" i="1" dirty="0">
                <a:solidFill>
                  <a:schemeClr val="accent5">
                    <a:lumMod val="75000"/>
                  </a:schemeClr>
                </a:solidFill>
              </a:rPr>
              <a:t>The San Juan Youth Coalition is at Capitol Hill to meet with House Representatives, advocating for youth-focused initiatives that promote mental health, addiction prevention, education, and community engagement in San Juan County. Our mission is to empower young people through support, education, and safe spaces, fostering leadership and resilience. Our Goals: Advocate for Funding: Secure financial support for mental health and substance abuse prevention programs. Share Success Stories: Demonstrate the positive impact of our programs on local youth. Build Legislative Support: Gain backing for youth development and mental health initiatives. Foster Collaboration: Establish lasting partnerships with policymakers. We aim to highlight the importance of mental health resources, early intervention for substance abuse, and the transformative impact of our programs. By building connections and advocating for essential resources, we strive to create a brighter and healthier future for San Juan’s youth. Thank You for Your Support! We look forward to collaborating with legislators and amplifying the voices of our young leaders.</a:t>
            </a:r>
          </a:p>
        </p:txBody>
      </p:sp>
    </p:spTree>
    <p:custDataLst>
      <p:tags r:id="rId1"/>
    </p:custDataLst>
    <p:extLst>
      <p:ext uri="{BB962C8B-B14F-4D97-AF65-F5344CB8AC3E}">
        <p14:creationId xmlns:p14="http://schemas.microsoft.com/office/powerpoint/2010/main" val="2932059374"/>
      </p:ext>
    </p:extLst>
  </p:cSld>
  <p:clrMapOvr>
    <a:masterClrMapping/>
  </p:clrMapOvr>
  <mc:AlternateContent xmlns:mc="http://schemas.openxmlformats.org/markup-compatibility/2006">
    <mc:Choice xmlns:p14="http://schemas.microsoft.com/office/powerpoint/2010/main" Requires="p14">
      <p:transition spd="slow" p14:dur="2000" advTm="21610"/>
    </mc:Choice>
    <mc:Fallback>
      <p:transition spd="slow" advTm="21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124</TotalTime>
  <Words>237</Words>
  <Application>Microsoft Office PowerPoint</Application>
  <PresentationFormat>Widescreen</PresentationFormat>
  <Paragraphs>7</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Avenir Next LT Pro</vt:lpstr>
      <vt:lpstr>Grandview Display</vt:lpstr>
      <vt:lpstr>DashVTI</vt:lpstr>
      <vt:lpstr>CAPITOL HILL DAY 2025</vt:lpstr>
      <vt:lpstr>Capital Hill Day with Lt. Governor with kids from San Juan County </vt:lpstr>
      <vt:lpstr>Outside of the Capital </vt:lpstr>
      <vt:lpstr>PowerPoint Presentation</vt:lpstr>
      <vt:lpstr>San Juan Youth Meeting with Silvia Stubbs</vt:lpstr>
      <vt:lpstr>Meeting with House of Representative Logan Monson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Gordon Kelley</dc:creator>
  <cp:lastModifiedBy>Gordon Kelley</cp:lastModifiedBy>
  <cp:revision>1</cp:revision>
  <dcterms:created xsi:type="dcterms:W3CDTF">2025-02-26T15:20:17Z</dcterms:created>
  <dcterms:modified xsi:type="dcterms:W3CDTF">2025-02-26T17:24:37Z</dcterms:modified>
</cp:coreProperties>
</file>